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84" r:id="rId3"/>
    <p:sldId id="257" r:id="rId4"/>
    <p:sldId id="285" r:id="rId5"/>
    <p:sldId id="283" r:id="rId6"/>
    <p:sldId id="286" r:id="rId7"/>
    <p:sldId id="259" r:id="rId8"/>
    <p:sldId id="267" r:id="rId9"/>
    <p:sldId id="280" r:id="rId10"/>
    <p:sldId id="288" r:id="rId11"/>
    <p:sldId id="289" r:id="rId12"/>
    <p:sldId id="290" r:id="rId13"/>
    <p:sldId id="273" r:id="rId14"/>
    <p:sldId id="274" r:id="rId15"/>
    <p:sldId id="275" r:id="rId16"/>
    <p:sldId id="276" r:id="rId17"/>
    <p:sldId id="277" r:id="rId18"/>
    <p:sldId id="278" r:id="rId19"/>
    <p:sldId id="281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15242F-C388-5B4A-F912-F6ADEF264BB1}" v="13" dt="2024-12-06T10:53:15.273"/>
    <p1510:client id="{7374EA2C-B7F7-F2F3-6C63-4428BEAF466F}" v="595" dt="2024-12-06T11:08:27.358"/>
    <p1510:client id="{74E960F3-5B25-D8DF-7E9B-871042F87D46}" v="77" dt="2024-12-06T13:06:32.981"/>
    <p1510:client id="{8735509C-340C-2B5C-0440-B8E50C5B0048}" v="459" dt="2024-12-06T10:54:18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41FDD-D0CB-4FC1-AE40-BDE509C2F687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7D544-11C9-45FF-9595-E6AA9394A2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649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Weil Yelp Daten gefaked sind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D544-11C9-45FF-9595-E6AA9394A27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633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1F7D1-E086-1556-0709-648C70DB5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C4BF806-41A2-D95D-365C-73E8F53FEA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1E6734-DBF2-B227-A23D-B1F25539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A7CF76-0C70-3CC4-3A03-891D585FE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8B961A-3CFE-5AC9-3065-DF302D1C0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49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23FE2D-D418-7DC4-6F43-B1F775CFA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44AC11F-23DF-4BD4-5E3C-6763569CD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686B3-CB7F-AA1B-E2F8-9B21DD5EF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499F08-EA71-725C-A51E-5B68479E3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ABD03C-3473-622F-D478-8C3D23C2F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779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6AE0EB9-686C-95DF-5869-470F32135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7342827-F652-E876-6719-D863B5758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0D02E6-EDD4-7357-85CA-C18A5794C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5D566F-C7F5-DBA0-7424-BE8176CB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D2AC76-FC79-C209-D519-ACAC0839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6451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0AEE8-4987-B73A-AAA3-95CFB4BF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49EAC-8F51-8A75-01A9-608983EAB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F9B86E-0C08-E87D-1183-C7511B328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58D212-F782-FA46-3EAA-475A757E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5FCE42-4F29-183C-77F3-76C10163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0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764234-A7E0-FDAD-AF55-EF3EDD0BF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2D57EB-9F22-4C2C-AEEE-59270DB38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2903D5-A8DA-3CE1-54E8-411CB9A2B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B4D4C6-1498-689F-97D4-46A755D81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B6C56-81EE-B1AF-8991-4298D125A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606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812F0B-BA00-EE1D-9298-14377B736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F824F8-BC91-6AC5-06FE-641E4B099F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E0DA2C4-4316-8867-2D0E-2E41EEC39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7A1CFE-B336-47B2-3EE3-91B5828A9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25B4CFE-F3A5-4121-99D9-824A2120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1B7EFD-6BD8-C52F-E747-BFD23B213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336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84ECAA-69B5-6A13-60B2-2135F2705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A06BF0-BC96-12FA-E86A-6D610250C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B26C0B8-640F-8EFA-8C59-BD9885BFB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82B043C-24ED-9D81-BBA2-0C925C74B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B6805BA-D801-959D-4B9D-9352243857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970B408-CE09-5A0C-92B1-4EFDC67A4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F674E7-A536-62A6-2F26-7B6C5D6C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9929C8-AD05-8879-EA21-F975722D5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317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102ED0-2896-54D2-1934-48F93BF40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97FDF5-7FA7-6F99-2C75-BDF6C9423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970D8B-CB09-1612-A70C-E80C73B4D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E1E82CB-DE3D-D3CF-5B96-A25932738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57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B2F4EB-F862-5116-1900-9160F1791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D0A1998-E027-8C38-C7BC-4BCC01A8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A59B00-F393-8E02-29CC-D2D2C47E5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28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7176F6-0B3C-757F-A9FF-7E39CCF79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689832-1F40-0888-6554-81E630BF8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A0D62C6-C13D-697F-695F-442C199E0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5ABCAC-FC40-5408-C51B-D39C4934A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AA04F9-A6E3-80FF-9825-1EC4164EC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18EF148-EDCC-1546-7123-E0BE591F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0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17E16-35E0-3FE8-F791-C6F6B117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20C0603-0839-23DF-75CB-09C30F22F1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306797-A8CA-A69E-188E-F318060725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4ACA95-A929-B35F-18FC-A3233E333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D66028-57CD-64DB-2232-2CA63774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CF9FB4-B044-D4E4-9567-E73263141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616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2BEF13C-B4EE-8A2E-08FD-598E9D46D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EC6F501-98D5-B23C-63A1-110E240C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EA6D1B-A161-B854-B94F-E175316821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39777-3573-4F14-81DA-54AC12B7D80B}" type="datetimeFigureOut">
              <a:rPr lang="de-DE" smtClean="0"/>
              <a:t>06.12.2024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548F0E-CC82-D6D3-EF28-5B80DAA0A6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97D797-D1A1-6F93-7A43-0B02EFFB55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F4D53-E53F-409E-A76C-41942906D91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94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97E8-4B33-020F-BDA6-5EC5885745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1391" y="1527176"/>
            <a:ext cx="9144000" cy="2387600"/>
          </a:xfrm>
        </p:spPr>
        <p:txBody>
          <a:bodyPr/>
          <a:lstStyle/>
          <a:p>
            <a:r>
              <a:rPr lang="de-DE" dirty="0">
                <a:ea typeface="Calibri Light"/>
                <a:cs typeface="Calibri Light"/>
              </a:rPr>
              <a:t>Effizienzsteigerung des DOHMH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A4051E-EE96-279C-CB41-16CFD9C5B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1391" y="4006850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Daniel </a:t>
            </a:r>
            <a:r>
              <a:rPr lang="de-DE" err="1"/>
              <a:t>Votler</a:t>
            </a:r>
            <a:r>
              <a:rPr lang="de-DE"/>
              <a:t>, Niklas Hummel, Silas Hartje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E0DF703-905F-C4AC-F231-0EAAB138A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0" y="146446"/>
            <a:ext cx="1952625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64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C0EFB-6455-2B13-5960-EEC6A063C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6D648-63EC-21F2-0045-861BC0DFDF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Analyse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740322-5625-F34B-4F86-F564CCA575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0998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Wasser, Karte enthält.&#10;&#10;Beschreibung automatisch generiert.">
            <a:extLst>
              <a:ext uri="{FF2B5EF4-FFF2-40B4-BE49-F238E27FC236}">
                <a16:creationId xmlns:a16="http://schemas.microsoft.com/office/drawing/2014/main" id="{21326F09-C7C9-7E49-F8E1-2DDAFB2340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355" r="9089" b="273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954D92-FBD7-2DA2-5C66-24C6E9A79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-1856364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Hotspots für </a:t>
            </a:r>
            <a:r>
              <a:rPr lang="en-US" sz="3400" err="1">
                <a:solidFill>
                  <a:schemeClr val="bg1"/>
                </a:solidFill>
              </a:rPr>
              <a:t>Gesundheitsverstösse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8AA94D-698F-BBEE-00E0-E9BA4D4DF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35" y="2448377"/>
            <a:ext cx="4023359" cy="27902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Erste </a:t>
            </a:r>
            <a:r>
              <a:rPr lang="en-US" sz="2000" err="1">
                <a:solidFill>
                  <a:schemeClr val="bg1"/>
                </a:solidFill>
              </a:rPr>
              <a:t>Versuche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mit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MatLab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ergaben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unschöne</a:t>
            </a:r>
            <a:r>
              <a:rPr lang="en-US" sz="2000">
                <a:solidFill>
                  <a:schemeClr val="bg1"/>
                </a:solidFill>
              </a:rPr>
              <a:t> Karten</a:t>
            </a:r>
            <a:endParaRPr lang="de-DE"/>
          </a:p>
          <a:p>
            <a:endParaRPr lang="en-US" sz="200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ea typeface="Calibri"/>
                <a:cs typeface="Calibri"/>
              </a:rPr>
              <a:t>Hotspots </a:t>
            </a:r>
            <a:r>
              <a:rPr lang="en-US" sz="2000" err="1">
                <a:solidFill>
                  <a:schemeClr val="bg1"/>
                </a:solidFill>
                <a:ea typeface="Calibri"/>
                <a:cs typeface="Calibri"/>
              </a:rPr>
              <a:t>sind</a:t>
            </a:r>
            <a:r>
              <a:rPr lang="en-US" sz="200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Calibri"/>
                <a:cs typeface="Calibri"/>
              </a:rPr>
              <a:t>nicht</a:t>
            </a:r>
            <a:r>
              <a:rPr lang="en-US" sz="200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Calibri"/>
                <a:cs typeface="Calibri"/>
              </a:rPr>
              <a:t>klar</a:t>
            </a:r>
            <a:r>
              <a:rPr lang="en-US" sz="200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Calibri"/>
                <a:cs typeface="Calibri"/>
              </a:rPr>
              <a:t>erkennbar</a:t>
            </a:r>
            <a:br>
              <a:rPr lang="en-US"/>
            </a:br>
            <a:endParaRPr lang="en-US" sz="20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6412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F6E998-9B4F-EC7C-5AE1-79981CFD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ea typeface="Calibri Light"/>
                <a:cs typeface="Calibri Light"/>
              </a:rPr>
              <a:t>Hotspots für Gesundheitsverstöße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D9067D-7C2C-6A4B-78B0-2AF8C999C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ea typeface="Calibri"/>
                <a:cs typeface="Calibri"/>
              </a:rPr>
              <a:t>Mit Folium konnten schon deutlich schönere und interaktivere Karten erstellt werden, aber das Tool leidet an geringer Flexibilität.</a:t>
            </a:r>
          </a:p>
          <a:p>
            <a:endParaRPr lang="de-DE">
              <a:ea typeface="Calibri"/>
              <a:cs typeface="Calibri"/>
            </a:endParaRPr>
          </a:p>
          <a:p>
            <a:pPr marL="0" indent="0">
              <a:buNone/>
            </a:pPr>
            <a:endParaRPr lang="de-DE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2498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8A7238-4175-4263-BDAD-10AC63E7A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Hotspots für Gesundheitsverstöße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29A8DC-3E1E-4F35-82D5-F0658BA39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954" y="1825625"/>
            <a:ext cx="6460091" cy="4351338"/>
          </a:xfrm>
        </p:spPr>
      </p:pic>
    </p:spTree>
    <p:extLst>
      <p:ext uri="{BB962C8B-B14F-4D97-AF65-F5344CB8AC3E}">
        <p14:creationId xmlns:p14="http://schemas.microsoft.com/office/powerpoint/2010/main" val="271990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4BDE1-B344-438D-8285-5F265BEE6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Hotspots für Gesundheitsverstöße: </a:t>
            </a:r>
            <a:endParaRPr lang="de-DE">
              <a:ea typeface="Calibri Light"/>
              <a:cs typeface="Calibri Ligh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DF5806-92E3-4305-83C6-76629D45D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de-DE">
                <a:ea typeface="Calibri" panose="020F0502020204030204"/>
                <a:cs typeface="Calibri" panose="020F0502020204030204"/>
              </a:rPr>
              <a:t>Midtown Manhattan:</a:t>
            </a:r>
          </a:p>
          <a:p>
            <a:pPr lvl="1"/>
            <a:r>
              <a:rPr lang="de-DE">
                <a:ea typeface="Calibri" panose="020F0502020204030204"/>
                <a:cs typeface="Calibri" panose="020F0502020204030204"/>
              </a:rPr>
              <a:t>Bereich um den Times Square</a:t>
            </a:r>
          </a:p>
          <a:p>
            <a:pPr lvl="1"/>
            <a:r>
              <a:rPr lang="de-DE">
                <a:ea typeface="Calibri" panose="020F0502020204030204"/>
                <a:cs typeface="Calibri" panose="020F0502020204030204"/>
              </a:rPr>
              <a:t>Hoher Druck durch Tourismus und eine hohe Restaurantdichte.</a:t>
            </a:r>
          </a:p>
          <a:p>
            <a:r>
              <a:rPr lang="de-DE">
                <a:ea typeface="Calibri" panose="020F0502020204030204"/>
                <a:cs typeface="Calibri" panose="020F0502020204030204"/>
              </a:rPr>
              <a:t>Downtown Manhattan (Chinatown):</a:t>
            </a:r>
          </a:p>
          <a:p>
            <a:pPr lvl="1"/>
            <a:r>
              <a:rPr lang="de-DE">
                <a:ea typeface="+mn-lt"/>
                <a:cs typeface="+mn-lt"/>
              </a:rPr>
              <a:t>Traditionelle Restaurants, die möglicherweise weniger auf moderne Bewertungssysteme achten.</a:t>
            </a:r>
            <a:endParaRPr lang="de-DE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de-DE">
                <a:ea typeface="+mn-lt"/>
                <a:cs typeface="+mn-lt"/>
              </a:rPr>
              <a:t>Hohe Kundefrequenz verschärft die Hygieneherausforderung.</a:t>
            </a:r>
            <a:endParaRPr lang="de-DE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de-DE">
                <a:ea typeface="Calibri" panose="020F0502020204030204"/>
                <a:cs typeface="Calibri" panose="020F0502020204030204"/>
              </a:rPr>
              <a:t>Mangelnde Renovierungen von alten Gebäuden tragen dazu bei.</a:t>
            </a:r>
          </a:p>
          <a:p>
            <a:pPr lvl="1"/>
            <a:r>
              <a:rPr lang="de-DE">
                <a:ea typeface="Calibri" panose="020F0502020204030204"/>
                <a:cs typeface="Calibri" panose="020F0502020204030204"/>
              </a:rPr>
              <a:t>Sprach- und Kulturbarrieren bei der Inspektion. </a:t>
            </a:r>
          </a:p>
          <a:p>
            <a:r>
              <a:rPr lang="de-DE">
                <a:ea typeface="Calibri" panose="020F0502020204030204"/>
                <a:cs typeface="Calibri" panose="020F0502020204030204"/>
              </a:rPr>
              <a:t>Flushing Downtown</a:t>
            </a:r>
            <a:endParaRPr lang="de-DE"/>
          </a:p>
          <a:p>
            <a:pPr lvl="1"/>
            <a:r>
              <a:rPr lang="de-DE">
                <a:ea typeface="Calibri" panose="020F0502020204030204"/>
                <a:cs typeface="Calibri" panose="020F0502020204030204"/>
              </a:rPr>
              <a:t>Ebenfalls wie in Chinatown hohe </a:t>
            </a:r>
            <a:r>
              <a:rPr lang="de-DE">
                <a:ea typeface="+mn-lt"/>
                <a:cs typeface="+mn-lt"/>
              </a:rPr>
              <a:t>Ethnische Vielfalt.</a:t>
            </a:r>
          </a:p>
          <a:p>
            <a:pPr marL="0" indent="0">
              <a:buNone/>
            </a:pPr>
            <a:endParaRPr lang="de-DE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044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E9146-AA08-4978-9F53-31FCD62C5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Restaurantkategorien mit mehr Verstoßen</a:t>
            </a:r>
          </a:p>
        </p:txBody>
      </p:sp>
      <p:pic>
        <p:nvPicPr>
          <p:cNvPr id="7" name="Inhaltsplatzhalter 6" descr="Ein Bild, das Text, Screenshot, Diagramm enthält.&#10;&#10;Beschreibung automatisch generiert.">
            <a:extLst>
              <a:ext uri="{FF2B5EF4-FFF2-40B4-BE49-F238E27FC236}">
                <a16:creationId xmlns:a16="http://schemas.microsoft.com/office/drawing/2014/main" id="{0FDA527C-32F0-A88A-3F4A-665236F041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297" y="1825453"/>
            <a:ext cx="9123405" cy="4454654"/>
          </a:xfrm>
        </p:spPr>
      </p:pic>
    </p:spTree>
    <p:extLst>
      <p:ext uri="{BB962C8B-B14F-4D97-AF65-F5344CB8AC3E}">
        <p14:creationId xmlns:p14="http://schemas.microsoft.com/office/powerpoint/2010/main" val="3572998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FCE2EB-E9FB-44BF-A148-9F8B43D3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Restaurantkategorien mit mehr Verstoßen: Interpretation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906E1C-21B3-42F1-B2CE-31CEE15A5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Bessere Hygiene: Niedrigere Median-Scores in „Amerikanische Küche“ und „Gesunde und Vegetarische Küche“ → bessere Einhaltung der Gesundheitsvorschriften, weniger risikobehaftet</a:t>
            </a:r>
          </a:p>
          <a:p>
            <a:r>
              <a:rPr lang="de-DE"/>
              <a:t>Häufigere Mängel: Höhere Median-Scores in „Chinesischen Küche“ und „Lateinamerikanische Küche“ sowie „Afrikanischen Küche“ → häufiger Inspektionsmängel</a:t>
            </a:r>
          </a:p>
          <a:p>
            <a:r>
              <a:rPr lang="de-DE"/>
              <a:t>Schlussfolgerung: Bestimmte Küchenkategorien zeigen regelmäßig hygienische Probleme. Diese sollten bei Inspektionen priorisiert werden.</a:t>
            </a:r>
          </a:p>
        </p:txBody>
      </p:sp>
    </p:spTree>
    <p:extLst>
      <p:ext uri="{BB962C8B-B14F-4D97-AF65-F5344CB8AC3E}">
        <p14:creationId xmlns:p14="http://schemas.microsoft.com/office/powerpoint/2010/main" val="1576980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0C88B4-C18D-4F29-86B2-69261A6BB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Korrelation Gesundheitscores zu Bewertung</a:t>
            </a:r>
          </a:p>
        </p:txBody>
      </p:sp>
      <p:pic>
        <p:nvPicPr>
          <p:cNvPr id="6" name="Inhaltsplatzhalter 5" descr="Ein Bild, das Text, Screenshot, Farbigkeit, Reihe enthält.&#10;&#10;Beschreibung automatisch generiert.">
            <a:extLst>
              <a:ext uri="{FF2B5EF4-FFF2-40B4-BE49-F238E27FC236}">
                <a16:creationId xmlns:a16="http://schemas.microsoft.com/office/drawing/2014/main" id="{719613F9-CD17-6377-561D-E89E2CE93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4297" y="1691589"/>
            <a:ext cx="9133701" cy="4495842"/>
          </a:xfrm>
        </p:spPr>
      </p:pic>
    </p:spTree>
    <p:extLst>
      <p:ext uri="{BB962C8B-B14F-4D97-AF65-F5344CB8AC3E}">
        <p14:creationId xmlns:p14="http://schemas.microsoft.com/office/powerpoint/2010/main" val="3306433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FE1891-083E-4CC2-BA32-B8FBA8534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Korrelation Gesundheitscores zu Bewertung: Interpretation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B0B7E4-B9A3-4CB6-9C86-E0BDED969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Zusammenhang zwischen Yelp-Bewertungen und </a:t>
            </a:r>
            <a:r>
              <a:rPr lang="de-DE" err="1"/>
              <a:t>Gesundheitsscores</a:t>
            </a:r>
            <a:r>
              <a:rPr lang="de-DE"/>
              <a:t>: Restaurants mit niedrigen Yelp-Bewertungen (z.B. 1 Stern) haben tendenziell schlechtere </a:t>
            </a:r>
            <a:r>
              <a:rPr lang="de-DE" err="1"/>
              <a:t>Gesundheitsscores</a:t>
            </a:r>
            <a:endParaRPr lang="de-DE"/>
          </a:p>
          <a:p>
            <a:r>
              <a:rPr lang="de-DE"/>
              <a:t>Begrenzte Datenbasis: Es gibt nur 15 Restaurants mit 1 Stern, was die Analyse einschränkt</a:t>
            </a:r>
          </a:p>
          <a:p>
            <a:r>
              <a:rPr lang="de-DE"/>
              <a:t>Geringe Korrelation: Es gibt keine klaren Muster zwischen Yelp-Bewertungen und </a:t>
            </a:r>
            <a:r>
              <a:rPr lang="de-DE" err="1"/>
              <a:t>Gesundheitsscores</a:t>
            </a:r>
            <a:r>
              <a:rPr lang="de-DE"/>
              <a:t>. Andere Faktoren spielen eine größere Rolle.</a:t>
            </a:r>
          </a:p>
        </p:txBody>
      </p:sp>
    </p:spTree>
    <p:extLst>
      <p:ext uri="{BB962C8B-B14F-4D97-AF65-F5344CB8AC3E}">
        <p14:creationId xmlns:p14="http://schemas.microsoft.com/office/powerpoint/2010/main" val="427404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AAD0B-E524-4813-AEB3-C37A03B7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Empfehlungen an die DOHMH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F03CE0-D262-4218-A678-16D3B7B23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/>
              <a:t>Gezielte Ressourcenallokation in Problemgebieten</a:t>
            </a:r>
          </a:p>
          <a:p>
            <a:pPr lvl="1"/>
            <a:r>
              <a:rPr lang="de-DE"/>
              <a:t>Mehr Inspektoren in Hotspot-Regionen.</a:t>
            </a:r>
          </a:p>
          <a:p>
            <a:pPr lvl="1"/>
            <a:r>
              <a:rPr lang="de-DE"/>
              <a:t>Häufigere Inspektionen in identifizierten Risikogebieten.</a:t>
            </a:r>
          </a:p>
          <a:p>
            <a:r>
              <a:rPr lang="de-DE"/>
              <a:t>Verstärkte Überwachung und Priorisierung</a:t>
            </a:r>
          </a:p>
          <a:p>
            <a:pPr lvl="1"/>
            <a:r>
              <a:rPr lang="de-DE"/>
              <a:t>Höhere Inspektionsfrequenz in problematischen Bereichen.</a:t>
            </a:r>
          </a:p>
          <a:p>
            <a:r>
              <a:rPr lang="de-DE"/>
              <a:t>Schulungsprogramme für Restaurantbesitzer</a:t>
            </a:r>
          </a:p>
          <a:p>
            <a:pPr lvl="1"/>
            <a:r>
              <a:rPr lang="de-DE"/>
              <a:t>Fokus auf Hygiene- und Gesundheitsvorschriften in Hotspots.</a:t>
            </a:r>
          </a:p>
          <a:p>
            <a:r>
              <a:rPr lang="de-DE" err="1"/>
              <a:t>Predictive</a:t>
            </a:r>
            <a:r>
              <a:rPr lang="de-DE"/>
              <a:t> Analytics und Frühwarnsysteme</a:t>
            </a:r>
          </a:p>
          <a:p>
            <a:pPr lvl="1"/>
            <a:r>
              <a:rPr lang="de-DE"/>
              <a:t>Nutzung von Datenanalyse zur Identifikation potenzieller Risikorestaurants.</a:t>
            </a:r>
          </a:p>
          <a:p>
            <a:r>
              <a:rPr lang="de-DE"/>
              <a:t>Langfristiges Monitoring und Anpassung</a:t>
            </a:r>
          </a:p>
          <a:p>
            <a:pPr lvl="1"/>
            <a:r>
              <a:rPr lang="de-DE"/>
              <a:t>Regelmäßige Analyse von Inspektionsdaten und Anpassung der Inspektionsstrategie.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091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8E641-CD42-692F-1670-F2FCE2930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CEC24-97E8-C6DC-9EFF-E93E99126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Problemstellung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53A55B0-4BC5-8B95-21E7-45B9CA472F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465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A2E580-1A86-0622-A624-5A09DE1D3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Problemstellung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715FEF-D208-B710-BBD8-844FB1699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/>
              <a:t>Über 27000 Restaurants in NYC, begrenzte personelle Ressourcen beim DOHMH.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de-DE" sz="2400"/>
              <a:t>Schwierigkeit alle Restaurants gleichermaßen zu überprüfen.</a:t>
            </a:r>
            <a:endParaRPr lang="de-DE" sz="2400">
              <a:ea typeface="Calibri" panose="020F0502020204030204"/>
              <a:cs typeface="Calibri" panose="020F0502020204030204"/>
            </a:endParaRPr>
          </a:p>
          <a:p>
            <a:r>
              <a:rPr lang="de-DE" sz="2400"/>
              <a:t>Potenzielle Verstöße in Hochrisikobereichen könnten unentdeckt bleiben.</a:t>
            </a:r>
            <a:endParaRPr lang="de-DE" sz="2400">
              <a:ea typeface="Calibri" panose="020F0502020204030204"/>
              <a:cs typeface="Calibri" panose="020F0502020204030204"/>
            </a:endParaRPr>
          </a:p>
          <a:p>
            <a:endParaRPr lang="de-DE">
              <a:ea typeface="Calibri"/>
              <a:cs typeface="Calibri"/>
            </a:endParaRPr>
          </a:p>
          <a:p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812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EAEB7-9AD5-028E-1CBE-45D730BE7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8B893D-678B-CE5E-455B-1FB1CBD093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Use Case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5DA2D2C-4C84-5C06-1BFE-E5BA73FE30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962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98AAE-8089-EA80-1C3E-52C4964ED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CB5D3-5E91-4AAB-F6E7-CF5ABC5A1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1"/>
              <a:t>Effizienzsteigerung der Inspektionsprozesse des DOHMH</a:t>
            </a:r>
            <a:br>
              <a:rPr lang="de-DE" b="1"/>
            </a:b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794368-4B6A-27AA-F17C-7185908AF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de-DE" b="1"/>
              <a:t>Zielsetzung: </a:t>
            </a:r>
            <a:endParaRPr lang="de-DE" b="1">
              <a:ea typeface="Calibri"/>
              <a:cs typeface="Calibri"/>
            </a:endParaRPr>
          </a:p>
          <a:p>
            <a:pPr lvl="1"/>
            <a:r>
              <a:rPr lang="de-DE"/>
              <a:t>Entwicklung einer datenbasierten Entscheidungsgrundlage</a:t>
            </a:r>
          </a:p>
          <a:p>
            <a:pPr lvl="1"/>
            <a:r>
              <a:rPr lang="de-DE"/>
              <a:t>Fokus auf: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/>
              <a:t>Identifikation von Hotspots für Gesundheitsverstöße.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/>
              <a:t>Erkennung von risikobehafteten Restaurantkategorien.</a:t>
            </a:r>
          </a:p>
          <a:p>
            <a:pPr marL="1371600" lvl="2" indent="-457200">
              <a:buFont typeface="+mj-lt"/>
              <a:buAutoNum type="arabicPeriod"/>
            </a:pPr>
            <a:r>
              <a:rPr lang="de-DE"/>
              <a:t>Untersuchung der Korrelation zwischen Gesundheitscores und Bewertungen.</a:t>
            </a:r>
            <a:endParaRPr lang="de-DE" b="1"/>
          </a:p>
          <a:p>
            <a:r>
              <a:rPr lang="de-DE" b="1"/>
              <a:t>Erhoffter Mehrwert:</a:t>
            </a:r>
          </a:p>
          <a:p>
            <a:pPr lvl="1"/>
            <a:r>
              <a:rPr lang="de-DE"/>
              <a:t>Verbesserung der Effizienz, Relevanz und Qualität der Inspektionen.										</a:t>
            </a:r>
            <a:endParaRPr lang="de-DE" b="1"/>
          </a:p>
        </p:txBody>
      </p:sp>
    </p:spTree>
    <p:extLst>
      <p:ext uri="{BB962C8B-B14F-4D97-AF65-F5344CB8AC3E}">
        <p14:creationId xmlns:p14="http://schemas.microsoft.com/office/powerpoint/2010/main" val="2492196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05155-E38D-141E-33B8-8ED58B460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CCD9A-78B8-A598-89DD-31D1DB2C6A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Daten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F542A9-5AB6-CD73-5EE8-C7E7BDCAFA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3956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8BE199-A958-2ACA-7371-A372FC9E0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Datenaufbereitung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2C7576-7278-A253-CC96-6E07A0E8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b="1" dirty="0"/>
              <a:t>Datensätze:</a:t>
            </a:r>
            <a:r>
              <a:rPr lang="de-DE" dirty="0"/>
              <a:t> Yelp-Daten, DOHMH-Inspektionsdaten.</a:t>
            </a:r>
            <a:endParaRPr lang="de-DE" dirty="0">
              <a:ea typeface="Calibri"/>
              <a:cs typeface="Calibri"/>
            </a:endParaRPr>
          </a:p>
          <a:p>
            <a:r>
              <a:rPr lang="de-DE" b="1" dirty="0"/>
              <a:t>Tools: </a:t>
            </a:r>
            <a:r>
              <a:rPr lang="de-DE" dirty="0"/>
              <a:t>MongoDB, Python (Pandas)</a:t>
            </a:r>
          </a:p>
          <a:p>
            <a:endParaRPr lang="de-DE" b="1"/>
          </a:p>
          <a:p>
            <a:r>
              <a:rPr lang="de-DE" b="1" dirty="0"/>
              <a:t>Mapping:</a:t>
            </a:r>
            <a:endParaRPr lang="de-DE" b="1" dirty="0">
              <a:ea typeface="Calibri"/>
              <a:cs typeface="Calibri"/>
            </a:endParaRPr>
          </a:p>
          <a:p>
            <a:pPr lvl="1"/>
            <a:r>
              <a:rPr lang="de-DE" dirty="0"/>
              <a:t>Verknüpfung zwischen Yelp-Daten und Inspektionsdaten.</a:t>
            </a:r>
            <a:endParaRPr lang="de-DE" b="1" dirty="0"/>
          </a:p>
          <a:p>
            <a:r>
              <a:rPr lang="de-DE" b="1" dirty="0"/>
              <a:t>Datenmanagement:</a:t>
            </a:r>
            <a:endParaRPr lang="de-DE" b="1" dirty="0">
              <a:ea typeface="Calibri"/>
              <a:cs typeface="Calibri"/>
            </a:endParaRPr>
          </a:p>
          <a:p>
            <a:pPr lvl="1"/>
            <a:r>
              <a:rPr lang="de-DE" dirty="0"/>
              <a:t>"Anpassung" der Yelp Daten zur Ergänzung fehlender Informationen.</a:t>
            </a:r>
            <a:endParaRPr lang="de-DE" dirty="0">
              <a:ea typeface="Calibri"/>
              <a:cs typeface="Calibri"/>
            </a:endParaRPr>
          </a:p>
          <a:p>
            <a:pPr lvl="1"/>
            <a:r>
              <a:rPr lang="de-DE" dirty="0"/>
              <a:t>Konsistenzprüfung und Sicherstellung (Consistency Check and </a:t>
            </a:r>
            <a:r>
              <a:rPr lang="de-DE" dirty="0" err="1"/>
              <a:t>Enforcement</a:t>
            </a:r>
            <a:r>
              <a:rPr lang="de-DE" dirty="0"/>
              <a:t>).</a:t>
            </a:r>
            <a:endParaRPr lang="de-DE" b="1" dirty="0"/>
          </a:p>
          <a:p>
            <a:endParaRPr lang="de-DE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1307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9CE17-0C5B-39E3-05FE-E3117EC21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Datenaufbereitung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1CE7E7-8683-300D-6BEC-34922B8FC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b="1"/>
              <a:t>Bereinigung von Einträgen mit:</a:t>
            </a:r>
          </a:p>
          <a:p>
            <a:pPr lvl="1"/>
            <a:r>
              <a:rPr lang="de-DE"/>
              <a:t>Fehlenden Geo-Daten.</a:t>
            </a:r>
            <a:endParaRPr lang="de-DE" b="1"/>
          </a:p>
          <a:p>
            <a:pPr lvl="1"/>
            <a:r>
              <a:rPr lang="de-DE"/>
              <a:t>Fehlenden Scores.</a:t>
            </a:r>
            <a:endParaRPr lang="de-DE" b="1"/>
          </a:p>
          <a:p>
            <a:pPr lvl="1"/>
            <a:r>
              <a:rPr lang="de-DE"/>
              <a:t>Fehlenden Inspektionsinformationen. (Datum 1/1/1900)</a:t>
            </a:r>
            <a:endParaRPr lang="de-DE" b="1"/>
          </a:p>
          <a:p>
            <a:r>
              <a:rPr lang="de-DE" b="1"/>
              <a:t>Transformation:</a:t>
            </a:r>
          </a:p>
          <a:p>
            <a:pPr lvl="1"/>
            <a:r>
              <a:rPr lang="de-DE"/>
              <a:t>Berechnung der Noten für Restaurants.</a:t>
            </a:r>
          </a:p>
          <a:p>
            <a:pPr lvl="1"/>
            <a:r>
              <a:rPr lang="de-DE"/>
              <a:t>Duplikate im Datensatz identifizieren und ggf. Löschen.</a:t>
            </a:r>
            <a:endParaRPr lang="de-DE" b="1"/>
          </a:p>
          <a:p>
            <a:pPr lvl="1"/>
            <a:endParaRPr lang="de-DE" b="1"/>
          </a:p>
        </p:txBody>
      </p:sp>
    </p:spTree>
    <p:extLst>
      <p:ext uri="{BB962C8B-B14F-4D97-AF65-F5344CB8AC3E}">
        <p14:creationId xmlns:p14="http://schemas.microsoft.com/office/powerpoint/2010/main" val="40476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359009-5035-4F73-A32F-A67301983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Indizes in MySQL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B039E7-118F-452B-AEA4-C09D8C6A0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ea typeface="Calibri"/>
                <a:cs typeface="Calibri"/>
              </a:rPr>
              <a:t>Indizes wurden auf die Primär- und Fremdschlüssel gesetzt.</a:t>
            </a:r>
          </a:p>
          <a:p>
            <a:r>
              <a:rPr lang="de-DE">
                <a:ea typeface="Calibri"/>
                <a:cs typeface="Calibri"/>
              </a:rPr>
              <a:t>Das ermöglicht eine schnellere Ausführung von </a:t>
            </a:r>
            <a:r>
              <a:rPr lang="de-DE" err="1">
                <a:ea typeface="Calibri"/>
                <a:cs typeface="Calibri"/>
              </a:rPr>
              <a:t>Joins</a:t>
            </a:r>
            <a:r>
              <a:rPr lang="de-DE">
                <a:ea typeface="Calibri"/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1648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</vt:lpstr>
      <vt:lpstr>Effizienzsteigerung des DOHMH</vt:lpstr>
      <vt:lpstr>Problemstellung</vt:lpstr>
      <vt:lpstr>Problemstellung</vt:lpstr>
      <vt:lpstr>Use Case</vt:lpstr>
      <vt:lpstr>Effizienzsteigerung der Inspektionsprozesse des DOHMH </vt:lpstr>
      <vt:lpstr>Daten</vt:lpstr>
      <vt:lpstr>Datenaufbereitung</vt:lpstr>
      <vt:lpstr>Datenaufbereitung</vt:lpstr>
      <vt:lpstr>Indizes in MySQL</vt:lpstr>
      <vt:lpstr>Analyse</vt:lpstr>
      <vt:lpstr>Hotspots für Gesundheitsverstösse</vt:lpstr>
      <vt:lpstr>Hotspots für Gesundheitsverstöße</vt:lpstr>
      <vt:lpstr>Hotspots für Gesundheitsverstöße</vt:lpstr>
      <vt:lpstr>Hotspots für Gesundheitsverstöße: </vt:lpstr>
      <vt:lpstr>Restaurantkategorien mit mehr Verstoßen</vt:lpstr>
      <vt:lpstr>Restaurantkategorien mit mehr Verstoßen: Interpretation</vt:lpstr>
      <vt:lpstr>Korrelation Gesundheitscores zu Bewertung</vt:lpstr>
      <vt:lpstr>Korrelation Gesundheitscores zu Bewertung: Interpretation</vt:lpstr>
      <vt:lpstr>Empfehlungen an die DOHMH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Datenbanken</dc:title>
  <dc:creator>Niklas Hummel</dc:creator>
  <cp:revision>10</cp:revision>
  <dcterms:created xsi:type="dcterms:W3CDTF">2024-12-05T20:20:41Z</dcterms:created>
  <dcterms:modified xsi:type="dcterms:W3CDTF">2024-12-06T13:15:50Z</dcterms:modified>
</cp:coreProperties>
</file>